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customXml" Target="../customXml/item3.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8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46899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891645" y="795934"/>
            <a:ext cx="8738755" cy="2965576"/>
          </a:xfrm>
          <a:prstGeom prst="rect">
            <a:avLst/>
          </a:prstGeom>
          <a:noFill/>
          <a:ln/>
        </p:spPr>
        <p:txBody>
          <a:bodyPr wrap="square" rtlCol="0" anchor="t"/>
          <a:lstStyle/>
          <a:p>
            <a:pPr>
              <a:lnSpc>
                <a:spcPts val="7609"/>
              </a:lnSpc>
            </a:pPr>
            <a:r>
              <a:rPr lang="en-IN" sz="3600" b="1"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rPr>
              <a:t>The Globalizing K-Pop Project: Sentiment Analysis of Global Fandoms on Social Media</a:t>
            </a:r>
            <a:endParaRPr lang="en-IN" sz="3600"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endParaRPr>
          </a:p>
          <a:p>
            <a:pPr marL="0" indent="0">
              <a:lnSpc>
                <a:spcPts val="7609"/>
              </a:lnSpc>
              <a:buNone/>
            </a:pPr>
            <a:endParaRPr lang="en-US" sz="6087" dirty="0"/>
          </a:p>
        </p:txBody>
      </p:sp>
      <p:sp>
        <p:nvSpPr>
          <p:cNvPr id="6" name="Text 2"/>
          <p:cNvSpPr/>
          <p:nvPr/>
        </p:nvSpPr>
        <p:spPr>
          <a:xfrm>
            <a:off x="6270546" y="4114800"/>
            <a:ext cx="7575709" cy="2047009"/>
          </a:xfrm>
          <a:prstGeom prst="rect">
            <a:avLst/>
          </a:prstGeom>
          <a:noFill/>
          <a:ln/>
        </p:spPr>
        <p:txBody>
          <a:bodyPr wrap="square" rtlCol="0" anchor="t"/>
          <a:lstStyle/>
          <a:p>
            <a:pPr marL="0" indent="0">
              <a:lnSpc>
                <a:spcPts val="2823"/>
              </a:lnSpc>
              <a:buNone/>
            </a:pPr>
            <a:r>
              <a:rPr lang="en-US" sz="1764" dirty="0">
                <a:solidFill>
                  <a:srgbClr val="DCD7E5"/>
                </a:solidFill>
                <a:latin typeface="Heebo" pitchFamily="34" charset="0"/>
                <a:ea typeface="Heebo" pitchFamily="34" charset="-122"/>
                <a:cs typeface="Heebo" pitchFamily="34" charset="-120"/>
              </a:rPr>
              <a:t>This research delves into the world of global K-Pop fandoms, seeking to understand the sentiment expressed by fans on social media platforms. By analyzing online discussions, we aim to identify the emotions, opinions, and support networks within these communities, shedding light on the cultural impact of K-Pop and its role in fostering global interconnectedness.</a:t>
            </a:r>
          </a:p>
          <a:p>
            <a:pPr marL="0" indent="0">
              <a:lnSpc>
                <a:spcPts val="2823"/>
              </a:lnSpc>
              <a:buNone/>
            </a:pPr>
            <a:endParaRPr lang="en-US" sz="1764" dirty="0">
              <a:solidFill>
                <a:srgbClr val="DCD7E5"/>
              </a:solidFill>
              <a:latin typeface="Heebo" pitchFamily="34" charset="0"/>
              <a:ea typeface="Heebo" pitchFamily="34" charset="-122"/>
              <a:cs typeface="Heebo" pitchFamily="34" charset="-120"/>
            </a:endParaRPr>
          </a:p>
          <a:p>
            <a:pPr marL="0" indent="0">
              <a:lnSpc>
                <a:spcPts val="2823"/>
              </a:lnSpc>
              <a:buNone/>
            </a:pPr>
            <a:r>
              <a:rPr lang="en-US" sz="1764" b="1" dirty="0">
                <a:solidFill>
                  <a:srgbClr val="DCD7E5"/>
                </a:solidFill>
                <a:latin typeface="Heebo" pitchFamily="34" charset="0"/>
                <a:ea typeface="Heebo" pitchFamily="34" charset="-122"/>
                <a:cs typeface="Heebo" pitchFamily="34" charset="-120"/>
              </a:rPr>
              <a:t>Prepared by:</a:t>
            </a:r>
          </a:p>
          <a:p>
            <a:pPr marL="0" indent="0">
              <a:lnSpc>
                <a:spcPts val="2823"/>
              </a:lnSpc>
              <a:buNone/>
            </a:pPr>
            <a:r>
              <a:rPr lang="en-US" sz="1764" dirty="0">
                <a:solidFill>
                  <a:srgbClr val="DCD7E5"/>
                </a:solidFill>
                <a:latin typeface="Heebo" pitchFamily="34" charset="0"/>
                <a:ea typeface="Heebo" pitchFamily="34" charset="-122"/>
                <a:cs typeface="Heebo" pitchFamily="34" charset="-120"/>
              </a:rPr>
              <a:t>Aditi, Gunpreet, Krish</a:t>
            </a:r>
          </a:p>
        </p:txBody>
      </p:sp>
      <p:sp>
        <p:nvSpPr>
          <p:cNvPr id="9" name="Text 4"/>
          <p:cNvSpPr/>
          <p:nvPr/>
        </p:nvSpPr>
        <p:spPr>
          <a:xfrm>
            <a:off x="6740962" y="7041713"/>
            <a:ext cx="959287" cy="391954"/>
          </a:xfrm>
          <a:prstGeom prst="rect">
            <a:avLst/>
          </a:prstGeom>
          <a:noFill/>
          <a:ln/>
        </p:spPr>
        <p:txBody>
          <a:bodyPr wrap="none" rtlCol="0" anchor="t"/>
          <a:lstStyle/>
          <a:p>
            <a:pPr marL="0" indent="0" algn="l">
              <a:lnSpc>
                <a:spcPts val="3088"/>
              </a:lnSpc>
              <a:buNone/>
            </a:pPr>
            <a:endParaRPr lang="en-US" sz="220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127099"/>
          </a:xfrm>
          <a:prstGeom prst="rect">
            <a:avLst/>
          </a:prstGeom>
          <a:solidFill>
            <a:srgbClr val="0D0A2C">
              <a:alpha val="75000"/>
            </a:srgbClr>
          </a:solidFill>
          <a:ln/>
        </p:spPr>
        <p:txBody>
          <a:bodyPr/>
          <a:lstStyle/>
          <a:p>
            <a:endParaRPr lang="en-IN"/>
          </a:p>
        </p:txBody>
      </p:sp>
      <p:sp>
        <p:nvSpPr>
          <p:cNvPr id="4" name="Text 1"/>
          <p:cNvSpPr/>
          <p:nvPr/>
        </p:nvSpPr>
        <p:spPr>
          <a:xfrm>
            <a:off x="2594967" y="475178"/>
            <a:ext cx="9440347"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Data Collection and Preprocessing: Unveiling the Voices of K-Pop Fans</a:t>
            </a:r>
            <a:endParaRPr lang="en-US" sz="3402" dirty="0"/>
          </a:p>
        </p:txBody>
      </p:sp>
      <p:sp>
        <p:nvSpPr>
          <p:cNvPr id="5" name="Shape 2"/>
          <p:cNvSpPr/>
          <p:nvPr/>
        </p:nvSpPr>
        <p:spPr>
          <a:xfrm>
            <a:off x="7297817" y="1900952"/>
            <a:ext cx="34528" cy="7750969"/>
          </a:xfrm>
          <a:prstGeom prst="roundRect">
            <a:avLst>
              <a:gd name="adj" fmla="val 225237"/>
            </a:avLst>
          </a:prstGeom>
          <a:solidFill>
            <a:srgbClr val="552C86"/>
          </a:solidFill>
          <a:ln/>
        </p:spPr>
        <p:txBody>
          <a:bodyPr/>
          <a:lstStyle/>
          <a:p>
            <a:endParaRPr lang="en-IN"/>
          </a:p>
        </p:txBody>
      </p:sp>
      <p:sp>
        <p:nvSpPr>
          <p:cNvPr id="6" name="Shape 3"/>
          <p:cNvSpPr/>
          <p:nvPr/>
        </p:nvSpPr>
        <p:spPr>
          <a:xfrm>
            <a:off x="6515874" y="2272308"/>
            <a:ext cx="604837" cy="34528"/>
          </a:xfrm>
          <a:prstGeom prst="roundRect">
            <a:avLst>
              <a:gd name="adj" fmla="val 225237"/>
            </a:avLst>
          </a:prstGeom>
          <a:solidFill>
            <a:srgbClr val="552C86"/>
          </a:solidFill>
          <a:ln/>
        </p:spPr>
        <p:txBody>
          <a:bodyPr/>
          <a:lstStyle/>
          <a:p>
            <a:endParaRPr lang="en-IN"/>
          </a:p>
        </p:txBody>
      </p:sp>
      <p:sp>
        <p:nvSpPr>
          <p:cNvPr id="7" name="Shape 4"/>
          <p:cNvSpPr/>
          <p:nvPr/>
        </p:nvSpPr>
        <p:spPr>
          <a:xfrm>
            <a:off x="7120711" y="2095262"/>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8" name="Text 5"/>
          <p:cNvSpPr/>
          <p:nvPr/>
        </p:nvSpPr>
        <p:spPr>
          <a:xfrm>
            <a:off x="7268230" y="2160032"/>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9" name="Text 6"/>
          <p:cNvSpPr/>
          <p:nvPr/>
        </p:nvSpPr>
        <p:spPr>
          <a:xfrm>
            <a:off x="4204335" y="2073712"/>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Source</a:t>
            </a:r>
            <a:endParaRPr lang="en-US" sz="1701" dirty="0"/>
          </a:p>
        </p:txBody>
      </p:sp>
      <p:sp>
        <p:nvSpPr>
          <p:cNvPr id="10" name="Text 7"/>
          <p:cNvSpPr/>
          <p:nvPr/>
        </p:nvSpPr>
        <p:spPr>
          <a:xfrm>
            <a:off x="2594967" y="2447211"/>
            <a:ext cx="3769638" cy="1936075"/>
          </a:xfrm>
          <a:prstGeom prst="rect">
            <a:avLst/>
          </a:prstGeom>
          <a:noFill/>
          <a:ln/>
        </p:spPr>
        <p:txBody>
          <a:bodyPr wrap="square" rtlCol="0" anchor="t"/>
          <a:lstStyle/>
          <a:p>
            <a:pPr marL="0" indent="0" algn="r">
              <a:lnSpc>
                <a:spcPts val="2177"/>
              </a:lnSpc>
              <a:buNone/>
            </a:pPr>
            <a:r>
              <a:rPr lang="en-US" sz="1361" dirty="0">
                <a:solidFill>
                  <a:srgbClr val="DCD7E5"/>
                </a:solidFill>
                <a:latin typeface="Heebo" pitchFamily="34" charset="0"/>
                <a:ea typeface="Heebo" pitchFamily="34" charset="-122"/>
                <a:cs typeface="Heebo" pitchFamily="34" charset="-120"/>
              </a:rPr>
              <a:t>This project utilizes Reddit as the primary data source. Comments from specific subreddits dedicated to K-Pop artists and discussions (e.g., r/bangtanboys, r/BlackPink, r/SF9, r/kpop\_uncensored, r/kpop) will be scraped to gather a comprehensive dataset of fan opinions and interactions.</a:t>
            </a:r>
            <a:endParaRPr lang="en-US" sz="1361" dirty="0"/>
          </a:p>
        </p:txBody>
      </p:sp>
      <p:sp>
        <p:nvSpPr>
          <p:cNvPr id="11" name="Shape 8"/>
          <p:cNvSpPr/>
          <p:nvPr/>
        </p:nvSpPr>
        <p:spPr>
          <a:xfrm>
            <a:off x="7509450" y="3136344"/>
            <a:ext cx="604837" cy="34528"/>
          </a:xfrm>
          <a:prstGeom prst="roundRect">
            <a:avLst>
              <a:gd name="adj" fmla="val 225237"/>
            </a:avLst>
          </a:prstGeom>
          <a:solidFill>
            <a:srgbClr val="552C86"/>
          </a:solidFill>
          <a:ln/>
        </p:spPr>
        <p:txBody>
          <a:bodyPr/>
          <a:lstStyle/>
          <a:p>
            <a:endParaRPr lang="en-IN"/>
          </a:p>
        </p:txBody>
      </p:sp>
      <p:sp>
        <p:nvSpPr>
          <p:cNvPr id="12" name="Shape 9"/>
          <p:cNvSpPr/>
          <p:nvPr/>
        </p:nvSpPr>
        <p:spPr>
          <a:xfrm>
            <a:off x="7120711" y="2959298"/>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3" name="Text 10"/>
          <p:cNvSpPr/>
          <p:nvPr/>
        </p:nvSpPr>
        <p:spPr>
          <a:xfrm>
            <a:off x="7241441" y="3024068"/>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4" name="Text 11"/>
          <p:cNvSpPr/>
          <p:nvPr/>
        </p:nvSpPr>
        <p:spPr>
          <a:xfrm>
            <a:off x="8265557" y="293774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Web Scraping</a:t>
            </a:r>
            <a:endParaRPr lang="en-US" sz="1701" dirty="0"/>
          </a:p>
        </p:txBody>
      </p:sp>
      <p:sp>
        <p:nvSpPr>
          <p:cNvPr id="15" name="Text 12"/>
          <p:cNvSpPr/>
          <p:nvPr/>
        </p:nvSpPr>
        <p:spPr>
          <a:xfrm>
            <a:off x="8265557" y="3311247"/>
            <a:ext cx="3769757" cy="1106329"/>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Python Reddit API Wrapper (PRAW) is employed to automate the process of data collection, efficiently extracting comments from targeted subreddits.</a:t>
            </a:r>
            <a:endParaRPr lang="en-US" sz="1361" dirty="0"/>
          </a:p>
        </p:txBody>
      </p:sp>
      <p:sp>
        <p:nvSpPr>
          <p:cNvPr id="16" name="Shape 13"/>
          <p:cNvSpPr/>
          <p:nvPr/>
        </p:nvSpPr>
        <p:spPr>
          <a:xfrm>
            <a:off x="6515874" y="5100161"/>
            <a:ext cx="604837" cy="34528"/>
          </a:xfrm>
          <a:prstGeom prst="roundRect">
            <a:avLst>
              <a:gd name="adj" fmla="val 225237"/>
            </a:avLst>
          </a:prstGeom>
          <a:solidFill>
            <a:srgbClr val="552C86"/>
          </a:solidFill>
          <a:ln/>
        </p:spPr>
        <p:txBody>
          <a:bodyPr/>
          <a:lstStyle/>
          <a:p>
            <a:endParaRPr lang="en-IN"/>
          </a:p>
        </p:txBody>
      </p:sp>
      <p:sp>
        <p:nvSpPr>
          <p:cNvPr id="17" name="Shape 14"/>
          <p:cNvSpPr/>
          <p:nvPr/>
        </p:nvSpPr>
        <p:spPr>
          <a:xfrm>
            <a:off x="7120711" y="4923115"/>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8" name="Text 15"/>
          <p:cNvSpPr/>
          <p:nvPr/>
        </p:nvSpPr>
        <p:spPr>
          <a:xfrm>
            <a:off x="7241917" y="498788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9" name="Text 16"/>
          <p:cNvSpPr/>
          <p:nvPr/>
        </p:nvSpPr>
        <p:spPr>
          <a:xfrm>
            <a:off x="4204335" y="4901565"/>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Cleaning</a:t>
            </a:r>
            <a:endParaRPr lang="en-US" sz="1701" dirty="0"/>
          </a:p>
        </p:txBody>
      </p:sp>
      <p:sp>
        <p:nvSpPr>
          <p:cNvPr id="20" name="Text 17"/>
          <p:cNvSpPr/>
          <p:nvPr/>
        </p:nvSpPr>
        <p:spPr>
          <a:xfrm>
            <a:off x="2594967" y="5275064"/>
            <a:ext cx="3769638" cy="1382911"/>
          </a:xfrm>
          <a:prstGeom prst="rect">
            <a:avLst/>
          </a:prstGeom>
          <a:noFill/>
          <a:ln/>
        </p:spPr>
        <p:txBody>
          <a:bodyPr wrap="square" rtlCol="0" anchor="t"/>
          <a:lstStyle/>
          <a:p>
            <a:pPr marL="0" indent="0" algn="r">
              <a:lnSpc>
                <a:spcPts val="2177"/>
              </a:lnSpc>
              <a:buNone/>
            </a:pPr>
            <a:r>
              <a:rPr lang="en-US" sz="1361" dirty="0">
                <a:solidFill>
                  <a:srgbClr val="DCD7E5"/>
                </a:solidFill>
                <a:latin typeface="Heebo" pitchFamily="34" charset="0"/>
                <a:ea typeface="Heebo" pitchFamily="34" charset="-122"/>
                <a:cs typeface="Heebo" pitchFamily="34" charset="-120"/>
              </a:rPr>
              <a:t>To ensure data quality and accuracy, the collected comments undergo a thorough cleaning process. This involves removing irrelevant information, such as HTML tags, punctuation, and common stop words (e.g., "the," "a").</a:t>
            </a:r>
            <a:endParaRPr lang="en-US" sz="1361" dirty="0"/>
          </a:p>
        </p:txBody>
      </p:sp>
      <p:sp>
        <p:nvSpPr>
          <p:cNvPr id="21" name="Shape 18"/>
          <p:cNvSpPr/>
          <p:nvPr/>
        </p:nvSpPr>
        <p:spPr>
          <a:xfrm>
            <a:off x="7509450" y="6237446"/>
            <a:ext cx="604837" cy="34528"/>
          </a:xfrm>
          <a:prstGeom prst="roundRect">
            <a:avLst>
              <a:gd name="adj" fmla="val 225237"/>
            </a:avLst>
          </a:prstGeom>
          <a:solidFill>
            <a:srgbClr val="552C86"/>
          </a:solidFill>
          <a:ln/>
        </p:spPr>
        <p:txBody>
          <a:bodyPr/>
          <a:lstStyle/>
          <a:p>
            <a:endParaRPr lang="en-IN"/>
          </a:p>
        </p:txBody>
      </p:sp>
      <p:sp>
        <p:nvSpPr>
          <p:cNvPr id="22" name="Shape 19"/>
          <p:cNvSpPr/>
          <p:nvPr/>
        </p:nvSpPr>
        <p:spPr>
          <a:xfrm>
            <a:off x="7120711" y="6060400"/>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3" name="Text 20"/>
          <p:cNvSpPr/>
          <p:nvPr/>
        </p:nvSpPr>
        <p:spPr>
          <a:xfrm>
            <a:off x="7229415" y="6125170"/>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4" name="Text 21"/>
          <p:cNvSpPr/>
          <p:nvPr/>
        </p:nvSpPr>
        <p:spPr>
          <a:xfrm>
            <a:off x="8265557" y="6038850"/>
            <a:ext cx="3769757" cy="539829"/>
          </a:xfrm>
          <a:prstGeom prst="rect">
            <a:avLst/>
          </a:prstGeom>
          <a:noFill/>
          <a:ln/>
        </p:spPr>
        <p:txBody>
          <a:bodyPr wrap="squar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Natural Language Processing (NLP)</a:t>
            </a:r>
            <a:endParaRPr lang="en-US" sz="1701" dirty="0"/>
          </a:p>
        </p:txBody>
      </p:sp>
      <p:sp>
        <p:nvSpPr>
          <p:cNvPr id="25" name="Text 22"/>
          <p:cNvSpPr/>
          <p:nvPr/>
        </p:nvSpPr>
        <p:spPr>
          <a:xfrm>
            <a:off x="8265557" y="6682264"/>
            <a:ext cx="3769757" cy="1659493"/>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NLP techniques are applied to prepare the data for sentiment analysis. This involves language processing, stemming, or lemmatization, depending on the language of the comments, to standardize the textual data and extract meaningful insights.</a:t>
            </a:r>
            <a:endParaRPr lang="en-US" sz="1361" dirty="0"/>
          </a:p>
        </p:txBody>
      </p:sp>
      <p:sp>
        <p:nvSpPr>
          <p:cNvPr id="26" name="Shape 23"/>
          <p:cNvSpPr/>
          <p:nvPr/>
        </p:nvSpPr>
        <p:spPr>
          <a:xfrm>
            <a:off x="6515874" y="7647980"/>
            <a:ext cx="604837" cy="34528"/>
          </a:xfrm>
          <a:prstGeom prst="roundRect">
            <a:avLst>
              <a:gd name="adj" fmla="val 225237"/>
            </a:avLst>
          </a:prstGeom>
          <a:solidFill>
            <a:srgbClr val="552C86"/>
          </a:solidFill>
          <a:ln/>
        </p:spPr>
        <p:txBody>
          <a:bodyPr/>
          <a:lstStyle/>
          <a:p>
            <a:endParaRPr lang="en-IN"/>
          </a:p>
        </p:txBody>
      </p:sp>
      <p:sp>
        <p:nvSpPr>
          <p:cNvPr id="27" name="Shape 24"/>
          <p:cNvSpPr/>
          <p:nvPr/>
        </p:nvSpPr>
        <p:spPr>
          <a:xfrm>
            <a:off x="7120711" y="7470934"/>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8" name="Text 25"/>
          <p:cNvSpPr/>
          <p:nvPr/>
        </p:nvSpPr>
        <p:spPr>
          <a:xfrm>
            <a:off x="7241679" y="7535704"/>
            <a:ext cx="146804"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5</a:t>
            </a:r>
            <a:endParaRPr lang="en-US" sz="2041" dirty="0"/>
          </a:p>
        </p:txBody>
      </p:sp>
      <p:sp>
        <p:nvSpPr>
          <p:cNvPr id="29" name="Text 26"/>
          <p:cNvSpPr/>
          <p:nvPr/>
        </p:nvSpPr>
        <p:spPr>
          <a:xfrm>
            <a:off x="4159806" y="7449383"/>
            <a:ext cx="2204799"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rPr>
              <a:t>Topic Modelling</a:t>
            </a:r>
            <a:endParaRPr lang="en-US" sz="1701" dirty="0"/>
          </a:p>
        </p:txBody>
      </p:sp>
      <p:sp>
        <p:nvSpPr>
          <p:cNvPr id="30" name="Text 27"/>
          <p:cNvSpPr/>
          <p:nvPr/>
        </p:nvSpPr>
        <p:spPr>
          <a:xfrm>
            <a:off x="2594967" y="7822883"/>
            <a:ext cx="3769638" cy="1382911"/>
          </a:xfrm>
          <a:prstGeom prst="rect">
            <a:avLst/>
          </a:prstGeom>
          <a:noFill/>
          <a:ln/>
        </p:spPr>
        <p:txBody>
          <a:bodyPr wrap="square" rtlCol="0" anchor="t"/>
          <a:lstStyle/>
          <a:p>
            <a:pPr marL="0" indent="0" algn="r">
              <a:lnSpc>
                <a:spcPts val="2177"/>
              </a:lnSpc>
              <a:buNone/>
            </a:pP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379833" y="1392912"/>
            <a:ext cx="9528334" cy="1289685"/>
          </a:xfrm>
          <a:prstGeom prst="rect">
            <a:avLst/>
          </a:prstGeom>
          <a:noFill/>
          <a:ln/>
        </p:spPr>
        <p:txBody>
          <a:bodyPr wrap="square" rtlCol="0" anchor="t"/>
          <a:lstStyle/>
          <a:p>
            <a:pPr marL="0" indent="0">
              <a:lnSpc>
                <a:spcPts val="5078"/>
              </a:lnSpc>
              <a:buNone/>
            </a:pPr>
            <a:r>
              <a:rPr lang="en-US" sz="4063" dirty="0">
                <a:solidFill>
                  <a:srgbClr val="F2F0F4"/>
                </a:solidFill>
                <a:latin typeface="Montserrat" pitchFamily="34" charset="0"/>
                <a:ea typeface="Montserrat" pitchFamily="34" charset="-122"/>
                <a:cs typeface="Montserrat" pitchFamily="34" charset="-120"/>
              </a:rPr>
              <a:t>Text Representation: Mapping Words to Meaningful Vectors</a:t>
            </a:r>
            <a:endParaRPr lang="en-US" sz="4063" dirty="0"/>
          </a:p>
        </p:txBody>
      </p:sp>
      <p:sp>
        <p:nvSpPr>
          <p:cNvPr id="6" name="Shape 2"/>
          <p:cNvSpPr/>
          <p:nvPr/>
        </p:nvSpPr>
        <p:spPr>
          <a:xfrm>
            <a:off x="4379833" y="2992159"/>
            <a:ext cx="4661059" cy="4104831"/>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r>
              <a:rPr lang="en-US" sz="2031" dirty="0">
                <a:solidFill>
                  <a:srgbClr val="DCD7E5"/>
                </a:solidFill>
                <a:latin typeface="Montserrat" pitchFamily="34" charset="0"/>
                <a:ea typeface="Montserrat" pitchFamily="34" charset="-122"/>
                <a:cs typeface="Montserrat" pitchFamily="34" charset="-120"/>
              </a:rPr>
              <a:t>TF-IDF</a:t>
            </a: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r>
              <a:rPr lang="en-US" sz="1625" dirty="0">
                <a:solidFill>
                  <a:srgbClr val="DCD7E5"/>
                </a:solidFill>
                <a:latin typeface="Heebo" pitchFamily="34" charset="0"/>
                <a:ea typeface="Heebo" pitchFamily="34" charset="-122"/>
                <a:cs typeface="Heebo" pitchFamily="34" charset="-120"/>
              </a:rPr>
              <a:t>The Term Frequency-Inverse Document Frequency (TF-IDF) technique is used to calculate the importance of words within the dataset. This weighting scheme considers the frequency of words in each comment and their overall presence across the entire dataset. Words that appear frequently in a particular comment but are relatively rare across the corpus are deemed more significant.</a:t>
            </a:r>
            <a:endParaRPr lang="en-US" sz="1625" dirty="0"/>
          </a:p>
        </p:txBody>
      </p:sp>
      <p:sp>
        <p:nvSpPr>
          <p:cNvPr id="9" name="Shape 5"/>
          <p:cNvSpPr/>
          <p:nvPr/>
        </p:nvSpPr>
        <p:spPr>
          <a:xfrm>
            <a:off x="9247228" y="2992160"/>
            <a:ext cx="4660940" cy="4104830"/>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r>
              <a:rPr lang="en-US" sz="2031" dirty="0">
                <a:solidFill>
                  <a:srgbClr val="DCD7E5"/>
                </a:solidFill>
                <a:latin typeface="Montserrat" pitchFamily="34" charset="0"/>
                <a:ea typeface="Montserrat" pitchFamily="34" charset="-122"/>
                <a:cs typeface="Montserrat" pitchFamily="34" charset="-120"/>
              </a:rPr>
              <a:t>Word2Vec (CBOW)</a:t>
            </a: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r>
              <a:rPr lang="en-US" sz="1625" dirty="0">
                <a:solidFill>
                  <a:srgbClr val="DCD7E5"/>
                </a:solidFill>
                <a:latin typeface="Heebo" pitchFamily="34" charset="0"/>
                <a:ea typeface="Heebo" pitchFamily="34" charset="-122"/>
                <a:cs typeface="Heebo" pitchFamily="34" charset="-120"/>
              </a:rPr>
              <a:t>Word2Vec is a neural network-based model that creates dense vector representations of words. The Continuous Bag of Words (CBOW) model is particularly effective in capturing semantic relationships between words. By representing words as vectors, we can understand their meanings and associations, enabling the analysis of sentiment and topics within the data.</a:t>
            </a:r>
            <a:endParaRPr lang="en-US" sz="16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391" y="-10391"/>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175748" y="519232"/>
            <a:ext cx="10278785" cy="1175861"/>
          </a:xfrm>
          <a:prstGeom prst="rect">
            <a:avLst/>
          </a:prstGeom>
          <a:noFill/>
          <a:ln/>
        </p:spPr>
        <p:txBody>
          <a:bodyPr wrap="square" rtlCol="0" anchor="t"/>
          <a:lstStyle/>
          <a:p>
            <a:pPr marL="0" indent="0">
              <a:lnSpc>
                <a:spcPts val="4630"/>
              </a:lnSpc>
              <a:buNone/>
            </a:pPr>
            <a:r>
              <a:rPr lang="en-US" sz="3704" dirty="0">
                <a:solidFill>
                  <a:srgbClr val="F2F0F4"/>
                </a:solidFill>
                <a:latin typeface="Montserrat" pitchFamily="34" charset="0"/>
                <a:ea typeface="Montserrat" pitchFamily="34" charset="-122"/>
                <a:cs typeface="Montserrat" pitchFamily="34" charset="-120"/>
              </a:rPr>
              <a:t>Topic Modelling: Discovering Themes within Global K-Pop Fandoms</a:t>
            </a:r>
            <a:endParaRPr lang="en-US" sz="3704" dirty="0"/>
          </a:p>
        </p:txBody>
      </p:sp>
      <p:sp>
        <p:nvSpPr>
          <p:cNvPr id="5" name="Shape 2"/>
          <p:cNvSpPr/>
          <p:nvPr/>
        </p:nvSpPr>
        <p:spPr>
          <a:xfrm>
            <a:off x="2175748" y="2282904"/>
            <a:ext cx="423267" cy="423267"/>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6" name="Text 3"/>
          <p:cNvSpPr/>
          <p:nvPr/>
        </p:nvSpPr>
        <p:spPr>
          <a:xfrm>
            <a:off x="2336363" y="2353389"/>
            <a:ext cx="101918" cy="282297"/>
          </a:xfrm>
          <a:prstGeom prst="rect">
            <a:avLst/>
          </a:prstGeom>
          <a:noFill/>
          <a:ln/>
        </p:spPr>
        <p:txBody>
          <a:bodyPr wrap="none" rtlCol="0" anchor="t"/>
          <a:lstStyle/>
          <a:p>
            <a:pPr marL="0" indent="0" algn="ctr">
              <a:lnSpc>
                <a:spcPts val="2222"/>
              </a:lnSpc>
              <a:buNone/>
            </a:pPr>
            <a:r>
              <a:rPr lang="en-US" sz="2222" dirty="0">
                <a:solidFill>
                  <a:srgbClr val="DCD7E5"/>
                </a:solidFill>
                <a:latin typeface="Montserrat" pitchFamily="34" charset="0"/>
                <a:ea typeface="Montserrat" pitchFamily="34" charset="-122"/>
                <a:cs typeface="Montserrat" pitchFamily="34" charset="-120"/>
              </a:rPr>
              <a:t>1</a:t>
            </a:r>
            <a:endParaRPr lang="en-US" sz="2222" dirty="0"/>
          </a:p>
        </p:txBody>
      </p:sp>
      <p:sp>
        <p:nvSpPr>
          <p:cNvPr id="7" name="Text 4"/>
          <p:cNvSpPr/>
          <p:nvPr/>
        </p:nvSpPr>
        <p:spPr>
          <a:xfrm>
            <a:off x="2787134" y="2282904"/>
            <a:ext cx="3627477" cy="294084"/>
          </a:xfrm>
          <a:prstGeom prst="rect">
            <a:avLst/>
          </a:prstGeom>
          <a:noFill/>
          <a:ln/>
        </p:spPr>
        <p:txBody>
          <a:bodyPr wrap="none" rtlCol="0" anchor="t"/>
          <a:lstStyle/>
          <a:p>
            <a:pPr marL="0" indent="0">
              <a:lnSpc>
                <a:spcPts val="2315"/>
              </a:lnSpc>
              <a:buNone/>
            </a:pPr>
            <a:r>
              <a:rPr lang="en-US" sz="1852" dirty="0">
                <a:solidFill>
                  <a:srgbClr val="DCD7E5"/>
                </a:solidFill>
                <a:latin typeface="Montserrat" pitchFamily="34" charset="0"/>
                <a:ea typeface="Montserrat" pitchFamily="34" charset="-122"/>
                <a:cs typeface="Montserrat" pitchFamily="34" charset="-120"/>
              </a:rPr>
              <a:t>Non-Negative Matrix Factorization </a:t>
            </a:r>
          </a:p>
          <a:p>
            <a:pPr marL="0" indent="0">
              <a:lnSpc>
                <a:spcPts val="2315"/>
              </a:lnSpc>
              <a:buNone/>
            </a:pPr>
            <a:r>
              <a:rPr lang="en-US" sz="1852" dirty="0">
                <a:solidFill>
                  <a:srgbClr val="DCD7E5"/>
                </a:solidFill>
                <a:latin typeface="Montserrat" pitchFamily="34" charset="0"/>
                <a:ea typeface="Montserrat" pitchFamily="34" charset="-122"/>
                <a:cs typeface="Montserrat" pitchFamily="34" charset="-120"/>
              </a:rPr>
              <a:t>(NMF) and BERTopic</a:t>
            </a:r>
            <a:endParaRPr lang="en-US" sz="1852" dirty="0"/>
          </a:p>
        </p:txBody>
      </p:sp>
      <p:sp>
        <p:nvSpPr>
          <p:cNvPr id="8" name="Text 5"/>
          <p:cNvSpPr/>
          <p:nvPr/>
        </p:nvSpPr>
        <p:spPr>
          <a:xfrm>
            <a:off x="2881133" y="2865843"/>
            <a:ext cx="4434007" cy="1805940"/>
          </a:xfrm>
          <a:prstGeom prst="rect">
            <a:avLst/>
          </a:prstGeom>
          <a:noFill/>
          <a:ln/>
        </p:spPr>
        <p:txBody>
          <a:bodyPr wrap="square" rtlCol="0" anchor="t"/>
          <a:lstStyle/>
          <a:p>
            <a:pPr marL="0" indent="0">
              <a:lnSpc>
                <a:spcPts val="2371"/>
              </a:lnSpc>
              <a:buNone/>
            </a:pPr>
            <a:r>
              <a:rPr lang="en-US" sz="1600" dirty="0">
                <a:solidFill>
                  <a:schemeClr val="bg2"/>
                </a:solidFill>
              </a:rPr>
              <a:t>NMF is a technique that decomposes a matrix into two non-negative matrices, revealing hidden patterns and relationships. This method helps us identify the key themes and topics discussed within K-Pop fan communities, uncovering underlying patterns in fan discourse.</a:t>
            </a:r>
            <a:endParaRPr lang="en-US" sz="1482" dirty="0">
              <a:solidFill>
                <a:schemeClr val="bg2"/>
              </a:solidFill>
            </a:endParaRPr>
          </a:p>
        </p:txBody>
      </p:sp>
      <p:sp>
        <p:nvSpPr>
          <p:cNvPr id="9" name="Shape 6"/>
          <p:cNvSpPr/>
          <p:nvPr/>
        </p:nvSpPr>
        <p:spPr>
          <a:xfrm>
            <a:off x="7409259" y="2282904"/>
            <a:ext cx="423267" cy="423267"/>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0" name="Text 7"/>
          <p:cNvSpPr/>
          <p:nvPr/>
        </p:nvSpPr>
        <p:spPr>
          <a:xfrm>
            <a:off x="7540704" y="2353389"/>
            <a:ext cx="160377" cy="282297"/>
          </a:xfrm>
          <a:prstGeom prst="rect">
            <a:avLst/>
          </a:prstGeom>
          <a:noFill/>
          <a:ln/>
        </p:spPr>
        <p:txBody>
          <a:bodyPr wrap="none" rtlCol="0" anchor="t"/>
          <a:lstStyle/>
          <a:p>
            <a:pPr marL="0" indent="0" algn="ctr">
              <a:lnSpc>
                <a:spcPts val="2222"/>
              </a:lnSpc>
              <a:buNone/>
            </a:pPr>
            <a:r>
              <a:rPr lang="en-US" sz="2222" dirty="0">
                <a:solidFill>
                  <a:srgbClr val="DCD7E5"/>
                </a:solidFill>
                <a:latin typeface="Montserrat" pitchFamily="34" charset="0"/>
                <a:ea typeface="Montserrat" pitchFamily="34" charset="-122"/>
                <a:cs typeface="Montserrat" pitchFamily="34" charset="-120"/>
              </a:rPr>
              <a:t>2</a:t>
            </a:r>
            <a:endParaRPr lang="en-US" sz="2222" dirty="0"/>
          </a:p>
        </p:txBody>
      </p:sp>
      <p:sp>
        <p:nvSpPr>
          <p:cNvPr id="11" name="Text 8"/>
          <p:cNvSpPr/>
          <p:nvPr/>
        </p:nvSpPr>
        <p:spPr>
          <a:xfrm>
            <a:off x="8020645" y="2282904"/>
            <a:ext cx="3785473" cy="294084"/>
          </a:xfrm>
          <a:prstGeom prst="rect">
            <a:avLst/>
          </a:prstGeom>
          <a:noFill/>
          <a:ln/>
        </p:spPr>
        <p:txBody>
          <a:bodyPr wrap="none" rtlCol="0" anchor="t"/>
          <a:lstStyle/>
          <a:p>
            <a:pPr marL="0" indent="0">
              <a:lnSpc>
                <a:spcPts val="2315"/>
              </a:lnSpc>
              <a:buNone/>
            </a:pPr>
            <a:r>
              <a:rPr lang="en-US" sz="1852" dirty="0">
                <a:solidFill>
                  <a:srgbClr val="DCD7E5"/>
                </a:solidFill>
                <a:latin typeface="Montserrat" pitchFamily="34" charset="0"/>
                <a:ea typeface="Montserrat" pitchFamily="34" charset="-122"/>
                <a:cs typeface="Montserrat" pitchFamily="34" charset="-120"/>
              </a:rPr>
              <a:t>Latent Dirichlet Allocation (LDA)</a:t>
            </a:r>
            <a:endParaRPr lang="en-US" sz="1852" dirty="0"/>
          </a:p>
        </p:txBody>
      </p:sp>
      <p:sp>
        <p:nvSpPr>
          <p:cNvPr id="12" name="Text 9"/>
          <p:cNvSpPr/>
          <p:nvPr/>
        </p:nvSpPr>
        <p:spPr>
          <a:xfrm>
            <a:off x="8020645" y="2689860"/>
            <a:ext cx="4434007" cy="1504950"/>
          </a:xfrm>
          <a:prstGeom prst="rect">
            <a:avLst/>
          </a:prstGeom>
          <a:noFill/>
          <a:ln/>
        </p:spPr>
        <p:txBody>
          <a:bodyPr wrap="square" rtlCol="0" anchor="t"/>
          <a:lstStyle/>
          <a:p>
            <a:pPr marL="0" indent="0">
              <a:lnSpc>
                <a:spcPts val="2371"/>
              </a:lnSpc>
              <a:buNone/>
            </a:pPr>
            <a:r>
              <a:rPr lang="en-US" sz="1482" dirty="0">
                <a:solidFill>
                  <a:srgbClr val="DCD7E5"/>
                </a:solidFill>
                <a:latin typeface="Heebo" pitchFamily="34" charset="0"/>
                <a:ea typeface="Heebo" pitchFamily="34" charset="-122"/>
                <a:cs typeface="Heebo" pitchFamily="34" charset="-120"/>
              </a:rPr>
              <a:t>LDA is a generative probabilistic model that assumes each document is a mixture of topics. By analyzing the distribution of words within comments, LDA can identify the most relevant topics and their relative prominence within the data.</a:t>
            </a:r>
            <a:endParaRPr lang="en-US" sz="1482" dirty="0"/>
          </a:p>
        </p:txBody>
      </p:sp>
      <p:sp>
        <p:nvSpPr>
          <p:cNvPr id="13" name="Shape 10"/>
          <p:cNvSpPr/>
          <p:nvPr/>
        </p:nvSpPr>
        <p:spPr>
          <a:xfrm>
            <a:off x="2175748" y="4895493"/>
            <a:ext cx="423267" cy="423267"/>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4" name="Text 11"/>
          <p:cNvSpPr/>
          <p:nvPr/>
        </p:nvSpPr>
        <p:spPr>
          <a:xfrm>
            <a:off x="2307788" y="4965978"/>
            <a:ext cx="159187" cy="282297"/>
          </a:xfrm>
          <a:prstGeom prst="rect">
            <a:avLst/>
          </a:prstGeom>
          <a:noFill/>
          <a:ln/>
        </p:spPr>
        <p:txBody>
          <a:bodyPr wrap="none" rtlCol="0" anchor="t"/>
          <a:lstStyle/>
          <a:p>
            <a:pPr marL="0" indent="0" algn="ctr">
              <a:lnSpc>
                <a:spcPts val="2222"/>
              </a:lnSpc>
              <a:buNone/>
            </a:pPr>
            <a:r>
              <a:rPr lang="en-US" sz="2222" dirty="0">
                <a:solidFill>
                  <a:srgbClr val="DCD7E5"/>
                </a:solidFill>
                <a:latin typeface="Montserrat" pitchFamily="34" charset="0"/>
                <a:ea typeface="Montserrat" pitchFamily="34" charset="-122"/>
                <a:cs typeface="Montserrat" pitchFamily="34" charset="-120"/>
              </a:rPr>
              <a:t>3</a:t>
            </a:r>
            <a:endParaRPr lang="en-US" sz="2222" dirty="0"/>
          </a:p>
        </p:txBody>
      </p:sp>
      <p:sp>
        <p:nvSpPr>
          <p:cNvPr id="15" name="Text 12"/>
          <p:cNvSpPr/>
          <p:nvPr/>
        </p:nvSpPr>
        <p:spPr>
          <a:xfrm>
            <a:off x="2787134" y="4895493"/>
            <a:ext cx="2352080" cy="294084"/>
          </a:xfrm>
          <a:prstGeom prst="rect">
            <a:avLst/>
          </a:prstGeom>
          <a:noFill/>
          <a:ln/>
        </p:spPr>
        <p:txBody>
          <a:bodyPr wrap="none" rtlCol="0" anchor="t"/>
          <a:lstStyle/>
          <a:p>
            <a:pPr marL="0" indent="0">
              <a:lnSpc>
                <a:spcPts val="2315"/>
              </a:lnSpc>
              <a:buNone/>
            </a:pPr>
            <a:r>
              <a:rPr lang="en-US" sz="1852" dirty="0">
                <a:solidFill>
                  <a:srgbClr val="DCD7E5"/>
                </a:solidFill>
                <a:latin typeface="Montserrat" pitchFamily="34" charset="0"/>
                <a:ea typeface="Montserrat" pitchFamily="34" charset="-122"/>
                <a:cs typeface="Montserrat" pitchFamily="34" charset="-120"/>
              </a:rPr>
              <a:t>Model Evaluation</a:t>
            </a:r>
            <a:endParaRPr lang="en-US" sz="1852" dirty="0"/>
          </a:p>
        </p:txBody>
      </p:sp>
      <p:sp>
        <p:nvSpPr>
          <p:cNvPr id="16" name="Text 13"/>
          <p:cNvSpPr/>
          <p:nvPr/>
        </p:nvSpPr>
        <p:spPr>
          <a:xfrm>
            <a:off x="2787134" y="5302448"/>
            <a:ext cx="4434007" cy="2407920"/>
          </a:xfrm>
          <a:prstGeom prst="rect">
            <a:avLst/>
          </a:prstGeom>
          <a:noFill/>
          <a:ln/>
        </p:spPr>
        <p:txBody>
          <a:bodyPr wrap="square" rtlCol="0" anchor="t"/>
          <a:lstStyle/>
          <a:p>
            <a:pPr marL="0" indent="0">
              <a:lnSpc>
                <a:spcPts val="2371"/>
              </a:lnSpc>
              <a:buNone/>
            </a:pPr>
            <a:r>
              <a:rPr lang="en-US" sz="1482" dirty="0">
                <a:solidFill>
                  <a:srgbClr val="DCD7E5"/>
                </a:solidFill>
                <a:latin typeface="Heebo" pitchFamily="34" charset="0"/>
                <a:ea typeface="Heebo" pitchFamily="34" charset="-122"/>
                <a:cs typeface="Heebo" pitchFamily="34" charset="-120"/>
              </a:rPr>
              <a:t>The performance of the topic models is assessed using various evaluation metrics. Coherence scores measure the semantic coherence of the identified topics, while human judgment is used to evaluate their interpretability and relevance. Topic diversity is also considered, ensuring that the models capture a broad range of themes within the K-Pop fandom discourse.</a:t>
            </a:r>
            <a:endParaRPr lang="en-US" sz="1482" dirty="0"/>
          </a:p>
        </p:txBody>
      </p:sp>
      <p:sp>
        <p:nvSpPr>
          <p:cNvPr id="17" name="Shape 14"/>
          <p:cNvSpPr/>
          <p:nvPr/>
        </p:nvSpPr>
        <p:spPr>
          <a:xfrm>
            <a:off x="7409259" y="4895493"/>
            <a:ext cx="423267" cy="423267"/>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8" name="Text 15"/>
          <p:cNvSpPr/>
          <p:nvPr/>
        </p:nvSpPr>
        <p:spPr>
          <a:xfrm>
            <a:off x="7527608" y="4965978"/>
            <a:ext cx="186571" cy="282297"/>
          </a:xfrm>
          <a:prstGeom prst="rect">
            <a:avLst/>
          </a:prstGeom>
          <a:noFill/>
          <a:ln/>
        </p:spPr>
        <p:txBody>
          <a:bodyPr wrap="none" rtlCol="0" anchor="t"/>
          <a:lstStyle/>
          <a:p>
            <a:pPr marL="0" indent="0" algn="ctr">
              <a:lnSpc>
                <a:spcPts val="2222"/>
              </a:lnSpc>
              <a:buNone/>
            </a:pPr>
            <a:r>
              <a:rPr lang="en-US" sz="2222" dirty="0">
                <a:solidFill>
                  <a:srgbClr val="DCD7E5"/>
                </a:solidFill>
                <a:latin typeface="Montserrat" pitchFamily="34" charset="0"/>
                <a:ea typeface="Montserrat" pitchFamily="34" charset="-122"/>
                <a:cs typeface="Montserrat" pitchFamily="34" charset="-120"/>
              </a:rPr>
              <a:t>4</a:t>
            </a:r>
            <a:endParaRPr lang="en-US" sz="2222" dirty="0"/>
          </a:p>
        </p:txBody>
      </p:sp>
      <p:sp>
        <p:nvSpPr>
          <p:cNvPr id="19" name="Text 16"/>
          <p:cNvSpPr/>
          <p:nvPr/>
        </p:nvSpPr>
        <p:spPr>
          <a:xfrm>
            <a:off x="8020645" y="4895493"/>
            <a:ext cx="2352080" cy="294084"/>
          </a:xfrm>
          <a:prstGeom prst="rect">
            <a:avLst/>
          </a:prstGeom>
          <a:noFill/>
          <a:ln/>
        </p:spPr>
        <p:txBody>
          <a:bodyPr wrap="none" rtlCol="0" anchor="t"/>
          <a:lstStyle/>
          <a:p>
            <a:pPr marL="0" indent="0">
              <a:lnSpc>
                <a:spcPts val="2315"/>
              </a:lnSpc>
              <a:buNone/>
            </a:pPr>
            <a:r>
              <a:rPr lang="en-US" sz="1852" dirty="0">
                <a:solidFill>
                  <a:srgbClr val="DCD7E5"/>
                </a:solidFill>
                <a:latin typeface="Montserrat" pitchFamily="34" charset="0"/>
                <a:ea typeface="Montserrat" pitchFamily="34" charset="-122"/>
                <a:cs typeface="Montserrat" pitchFamily="34" charset="-120"/>
              </a:rPr>
              <a:t>Visualization</a:t>
            </a:r>
            <a:endParaRPr lang="en-US" sz="1852" dirty="0"/>
          </a:p>
        </p:txBody>
      </p:sp>
      <p:sp>
        <p:nvSpPr>
          <p:cNvPr id="20" name="Text 17"/>
          <p:cNvSpPr/>
          <p:nvPr/>
        </p:nvSpPr>
        <p:spPr>
          <a:xfrm>
            <a:off x="8020645" y="5302448"/>
            <a:ext cx="4434007" cy="1805940"/>
          </a:xfrm>
          <a:prstGeom prst="rect">
            <a:avLst/>
          </a:prstGeom>
          <a:noFill/>
          <a:ln/>
        </p:spPr>
        <p:txBody>
          <a:bodyPr wrap="square" rtlCol="0" anchor="t"/>
          <a:lstStyle/>
          <a:p>
            <a:pPr marL="0" indent="0">
              <a:lnSpc>
                <a:spcPts val="2371"/>
              </a:lnSpc>
              <a:buNone/>
            </a:pPr>
            <a:r>
              <a:rPr lang="en-US" sz="1482" dirty="0">
                <a:solidFill>
                  <a:srgbClr val="DCD7E5"/>
                </a:solidFill>
                <a:latin typeface="Heebo" pitchFamily="34" charset="0"/>
                <a:ea typeface="Heebo" pitchFamily="34" charset="-122"/>
                <a:cs typeface="Heebo" pitchFamily="34" charset="-120"/>
              </a:rPr>
              <a:t>Tools like pyLDAvis provide interactive visualizations of the topics, their distributions, and the most relevant words associated with each. This visual representation aids in qualitatively assessing the quality and meaningfulness of the topics identified by the model.</a:t>
            </a:r>
            <a:endParaRPr lang="en-US" sz="148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66167" y="1121926"/>
            <a:ext cx="9440347"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Results Interpretation: Understanding Fan Sentiment and Social Support</a:t>
            </a:r>
            <a:endParaRPr lang="en-US" sz="3402" dirty="0"/>
          </a:p>
        </p:txBody>
      </p:sp>
      <p:pic>
        <p:nvPicPr>
          <p:cNvPr id="6" name="Image 2" descr="preencoded.png"/>
          <p:cNvPicPr>
            <a:picLocks noChangeAspect="1"/>
          </p:cNvPicPr>
          <p:nvPr/>
        </p:nvPicPr>
        <p:blipFill>
          <a:blip r:embed="rId5"/>
          <a:stretch>
            <a:fillRect/>
          </a:stretch>
        </p:blipFill>
        <p:spPr>
          <a:xfrm>
            <a:off x="766167" y="2461260"/>
            <a:ext cx="864037" cy="1548765"/>
          </a:xfrm>
          <a:prstGeom prst="rect">
            <a:avLst/>
          </a:prstGeom>
        </p:spPr>
      </p:pic>
      <p:sp>
        <p:nvSpPr>
          <p:cNvPr id="7" name="Text 2"/>
          <p:cNvSpPr/>
          <p:nvPr/>
        </p:nvSpPr>
        <p:spPr>
          <a:xfrm>
            <a:off x="1889403" y="2634020"/>
            <a:ext cx="3930491"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Identifying Social Support Behaviors</a:t>
            </a:r>
            <a:endParaRPr lang="en-US" sz="1701" dirty="0"/>
          </a:p>
        </p:txBody>
      </p:sp>
      <p:sp>
        <p:nvSpPr>
          <p:cNvPr id="8" name="Text 3"/>
          <p:cNvSpPr/>
          <p:nvPr/>
        </p:nvSpPr>
        <p:spPr>
          <a:xfrm>
            <a:off x="1889403" y="3007519"/>
            <a:ext cx="8317111"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analysis will uncover the types of social support behaviors prevalent among global K-Pop fans, such as emotional support, informational support, and tangible support. This will shed light on the ways in which fans connect with each other and provide mutual encouragement and assistance.</a:t>
            </a:r>
            <a:endParaRPr lang="en-US" sz="1361" dirty="0"/>
          </a:p>
        </p:txBody>
      </p:sp>
      <p:pic>
        <p:nvPicPr>
          <p:cNvPr id="9" name="Image 3" descr="preencoded.png"/>
          <p:cNvPicPr>
            <a:picLocks noChangeAspect="1"/>
          </p:cNvPicPr>
          <p:nvPr/>
        </p:nvPicPr>
        <p:blipFill>
          <a:blip r:embed="rId6"/>
          <a:stretch>
            <a:fillRect/>
          </a:stretch>
        </p:blipFill>
        <p:spPr>
          <a:xfrm>
            <a:off x="766167" y="4010025"/>
            <a:ext cx="864037" cy="1548765"/>
          </a:xfrm>
          <a:prstGeom prst="rect">
            <a:avLst/>
          </a:prstGeom>
        </p:spPr>
      </p:pic>
      <p:sp>
        <p:nvSpPr>
          <p:cNvPr id="10" name="Text 4"/>
          <p:cNvSpPr/>
          <p:nvPr/>
        </p:nvSpPr>
        <p:spPr>
          <a:xfrm>
            <a:off x="1889403" y="4182785"/>
            <a:ext cx="4853702"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Comparison with Other Online Communities</a:t>
            </a:r>
            <a:endParaRPr lang="en-US" sz="1701" dirty="0"/>
          </a:p>
        </p:txBody>
      </p:sp>
      <p:sp>
        <p:nvSpPr>
          <p:cNvPr id="11" name="Text 5"/>
          <p:cNvSpPr/>
          <p:nvPr/>
        </p:nvSpPr>
        <p:spPr>
          <a:xfrm>
            <a:off x="1889403" y="4556284"/>
            <a:ext cx="8317111"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findings will be compared to previous research on social support in other online communities, allowing for a nuanced understanding of how K-Pop fandoms compare to other online spaces in terms of their social dynamics and support structures.</a:t>
            </a:r>
            <a:endParaRPr lang="en-US" sz="1361" dirty="0"/>
          </a:p>
        </p:txBody>
      </p:sp>
      <p:pic>
        <p:nvPicPr>
          <p:cNvPr id="12" name="Image 4" descr="preencoded.png"/>
          <p:cNvPicPr>
            <a:picLocks noChangeAspect="1"/>
          </p:cNvPicPr>
          <p:nvPr/>
        </p:nvPicPr>
        <p:blipFill>
          <a:blip r:embed="rId7"/>
          <a:stretch>
            <a:fillRect/>
          </a:stretch>
        </p:blipFill>
        <p:spPr>
          <a:xfrm>
            <a:off x="766167" y="5558790"/>
            <a:ext cx="864037" cy="1548765"/>
          </a:xfrm>
          <a:prstGeom prst="rect">
            <a:avLst/>
          </a:prstGeom>
        </p:spPr>
      </p:pic>
      <p:sp>
        <p:nvSpPr>
          <p:cNvPr id="13" name="Text 6"/>
          <p:cNvSpPr/>
          <p:nvPr/>
        </p:nvSpPr>
        <p:spPr>
          <a:xfrm>
            <a:off x="1889403" y="5731550"/>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Actionable Insights</a:t>
            </a:r>
            <a:endParaRPr lang="en-US" sz="1701" dirty="0"/>
          </a:p>
        </p:txBody>
      </p:sp>
      <p:sp>
        <p:nvSpPr>
          <p:cNvPr id="14" name="Text 7"/>
          <p:cNvSpPr/>
          <p:nvPr/>
        </p:nvSpPr>
        <p:spPr>
          <a:xfrm>
            <a:off x="1889403" y="6105049"/>
            <a:ext cx="8317111"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research aims to provide actionable insights about the sentiment and social support dynamics within K-Pop fandoms. This information can be used by artists, managers, and researchers to better understand and cater to the needs of fans, fostering a more engaged and supportive community.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THANK YOU</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2136167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7CB75CF25A447852BE73D51CFCDAD" ma:contentTypeVersion="10" ma:contentTypeDescription="Create a new document." ma:contentTypeScope="" ma:versionID="1f4bfc1c9234db95d35126adf9ffbb3f">
  <xsd:schema xmlns:xsd="http://www.w3.org/2001/XMLSchema" xmlns:xs="http://www.w3.org/2001/XMLSchema" xmlns:p="http://schemas.microsoft.com/office/2006/metadata/properties" xmlns:ns2="f701641c-dd2c-4cc6-b3af-cf27c44531ef" xmlns:ns3="d0279916-f554-4009-9469-0c8659bf3e29" targetNamespace="http://schemas.microsoft.com/office/2006/metadata/properties" ma:root="true" ma:fieldsID="456634905aff9bd56e3b121b049f27cf" ns2:_="" ns3:_="">
    <xsd:import namespace="f701641c-dd2c-4cc6-b3af-cf27c44531ef"/>
    <xsd:import namespace="d0279916-f554-4009-9469-0c8659bf3e2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01641c-dd2c-4cc6-b3af-cf27c4453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b193f5f-1873-4006-86b7-95c2ee49943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279916-f554-4009-9469-0c8659bf3e2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0f09360-324f-45af-abd4-88a7e66ea52b}" ma:internalName="TaxCatchAll" ma:showField="CatchAllData" ma:web="d0279916-f554-4009-9469-0c8659bf3e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701641c-dd2c-4cc6-b3af-cf27c44531ef">
      <Terms xmlns="http://schemas.microsoft.com/office/infopath/2007/PartnerControls"/>
    </lcf76f155ced4ddcb4097134ff3c332f>
    <TaxCatchAll xmlns="d0279916-f554-4009-9469-0c8659bf3e29" xsi:nil="true"/>
  </documentManagement>
</p:properties>
</file>

<file path=customXml/itemProps1.xml><?xml version="1.0" encoding="utf-8"?>
<ds:datastoreItem xmlns:ds="http://schemas.openxmlformats.org/officeDocument/2006/customXml" ds:itemID="{9EAA2B9A-48B8-4201-A04B-A1C357BE9508}"/>
</file>

<file path=customXml/itemProps2.xml><?xml version="1.0" encoding="utf-8"?>
<ds:datastoreItem xmlns:ds="http://schemas.openxmlformats.org/officeDocument/2006/customXml" ds:itemID="{878A69DA-9553-4012-A10D-636F6371F857}"/>
</file>

<file path=customXml/itemProps3.xml><?xml version="1.0" encoding="utf-8"?>
<ds:datastoreItem xmlns:ds="http://schemas.openxmlformats.org/officeDocument/2006/customXml" ds:itemID="{28377E08-3748-4FF2-B61A-BB3D7FF24FC8}"/>
</file>

<file path=docProps/app.xml><?xml version="1.0" encoding="utf-8"?>
<Properties xmlns="http://schemas.openxmlformats.org/officeDocument/2006/extended-properties" xmlns:vt="http://schemas.openxmlformats.org/officeDocument/2006/docPropsVTypes">
  <TotalTime>411</TotalTime>
  <Words>793</Words>
  <Application>Microsoft Office PowerPoint</Application>
  <PresentationFormat>Custom</PresentationFormat>
  <Paragraphs>56</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Congenial Black</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S</cp:lastModifiedBy>
  <cp:revision>5</cp:revision>
  <dcterms:created xsi:type="dcterms:W3CDTF">2024-06-27T02:20:57Z</dcterms:created>
  <dcterms:modified xsi:type="dcterms:W3CDTF">2024-06-27T09:13:16Z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0x01010050C7CB75CF25A447852BE73D51CFCDAD</vt:lpwstr>
  </property>
</Properties>
</file>